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7" r:id="rId2"/>
    <p:sldId id="258" r:id="rId3"/>
    <p:sldId id="261" r:id="rId4"/>
    <p:sldId id="271" r:id="rId5"/>
    <p:sldId id="259" r:id="rId6"/>
    <p:sldId id="279" r:id="rId7"/>
    <p:sldId id="296" r:id="rId8"/>
    <p:sldId id="280" r:id="rId9"/>
    <p:sldId id="272" r:id="rId10"/>
    <p:sldId id="281" r:id="rId11"/>
    <p:sldId id="282" r:id="rId12"/>
    <p:sldId id="286" r:id="rId13"/>
    <p:sldId id="287" r:id="rId14"/>
    <p:sldId id="283" r:id="rId15"/>
    <p:sldId id="288" r:id="rId16"/>
    <p:sldId id="284" r:id="rId17"/>
    <p:sldId id="289" r:id="rId18"/>
    <p:sldId id="285" r:id="rId19"/>
    <p:sldId id="293" r:id="rId20"/>
    <p:sldId id="294" r:id="rId21"/>
    <p:sldId id="291" r:id="rId22"/>
    <p:sldId id="29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62D54E-6A42-45EA-8904-A0C4EF30D3AB}" v="252" dt="2018-11-06T08:35:33.101"/>
    <p1510:client id="{339E7D91-156B-45D1-9887-C162ED4772EB}" v="1643" dt="2018-11-06T08:22:59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9089D-F68A-4831-8A43-E605AC81318A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04B65-7AB6-4CB1-BC79-9364D58187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1170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4FE1-0EEB-4AFD-A8B0-5DF70D070D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9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Finally, closing our presentation, I'm going to show you our planning for each sprint.</a:t>
            </a:r>
            <a:br>
              <a:rPr lang="en-US"/>
            </a:br>
            <a:br>
              <a:rPr lang="en-US"/>
            </a:br>
            <a:r>
              <a:rPr lang="en-US"/>
              <a:t>We can have 4 sprints by the end of this term. </a:t>
            </a:r>
            <a:br>
              <a:rPr lang="en-US"/>
            </a:br>
            <a:br>
              <a:rPr lang="en-US"/>
            </a:br>
            <a:r>
              <a:rPr lang="en-US"/>
              <a:t>During sprint 1, we will develop UI with HTML and </a:t>
            </a:r>
            <a:r>
              <a:rPr lang="en-US" err="1"/>
              <a:t>css</a:t>
            </a:r>
            <a:r>
              <a:rPr lang="en-US"/>
              <a:t>. It </a:t>
            </a:r>
            <a:r>
              <a:rPr lang="en-US" err="1"/>
              <a:t>inclused</a:t>
            </a:r>
            <a:r>
              <a:rPr lang="en-US"/>
              <a:t> all 3 core features.</a:t>
            </a:r>
          </a:p>
          <a:p>
            <a:r>
              <a:rPr lang="en-US"/>
              <a:t>During sprint 2, we will build messaging system first.</a:t>
            </a:r>
          </a:p>
          <a:p>
            <a:r>
              <a:rPr lang="en-US"/>
              <a:t>During sprint 3. we will do performance record communication feature.</a:t>
            </a:r>
            <a:br>
              <a:rPr lang="en-US"/>
            </a:br>
            <a:r>
              <a:rPr lang="en-US"/>
              <a:t>During the last sprint, we finalize our product by implementing group study feature.</a:t>
            </a:r>
            <a:br>
              <a:rPr lang="en-US"/>
            </a:br>
            <a:br>
              <a:rPr lang="en-US"/>
            </a:br>
            <a:r>
              <a:rPr lang="en-US"/>
              <a:t>Overall, each feature is allocated to each sprint.</a:t>
            </a:r>
            <a:br>
              <a:rPr lang="en-US"/>
            </a:br>
            <a:br>
              <a:rPr lang="en-US"/>
            </a:br>
            <a:r>
              <a:rPr lang="en-US"/>
              <a:t>We ask for your attention and encouragement until the product is complete. Thanks for listening.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04B65-7AB6-4CB1-BC79-9364D58187D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2038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04B65-7AB6-4CB1-BC79-9364D58187D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90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04B65-7AB6-4CB1-BC79-9364D58187D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118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Okay, the message system is the most essential part for co-operation among teachers, parents, and students.</a:t>
            </a:r>
            <a:br>
              <a:rPr lang="en-US"/>
            </a:br>
            <a:br>
              <a:rPr lang="en-US"/>
            </a:br>
            <a:r>
              <a:rPr lang="en-US"/>
              <a:t>Teachers can create message channels according to topic and issues, and the participants can share the message immediately.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04B65-7AB6-4CB1-BC79-9364D58187D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386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see the front screen of message system.</a:t>
            </a:r>
          </a:p>
          <a:p>
            <a:endParaRPr lang="en-US"/>
          </a:p>
          <a:p>
            <a:r>
              <a:rPr lang="en-US"/>
              <a:t>Messages will be shown as cards or lists, which depends on user’s preference.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04B65-7AB6-4CB1-BC79-9364D58187D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1867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message composing screen. </a:t>
            </a:r>
            <a:br>
              <a:rPr lang="en-US"/>
            </a:br>
            <a:br>
              <a:rPr lang="en-US"/>
            </a:br>
            <a:r>
              <a:rPr lang="en-US"/>
              <a:t>Originally, we do not include CC section in that. </a:t>
            </a:r>
          </a:p>
          <a:p>
            <a:endParaRPr lang="en-US"/>
          </a:p>
          <a:p>
            <a:r>
              <a:rPr lang="en-US"/>
              <a:t>However, through user testing, it is finally added because it provides frequently used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04B65-7AB6-4CB1-BC79-9364D58187D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4146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Now, go back to the unified user flow!</a:t>
            </a:r>
            <a:br>
              <a:rPr lang="en-US"/>
            </a:br>
            <a:br>
              <a:rPr lang="en-US"/>
            </a:br>
            <a:r>
              <a:rPr lang="en-US"/>
              <a:t>According to user type, our system provides 3 main interfaces. Each interface will provide 3 core features such as performance record, group study, and real-time message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04B65-7AB6-4CB1-BC79-9364D58187D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859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7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971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44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846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250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38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0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3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02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635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54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B9E3-AD0E-46AC-848C-CA9C75108A60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8CB5-BF14-43DC-86AC-5179635D3E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035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9277" y="3748980"/>
            <a:ext cx="5769994" cy="522093"/>
          </a:xfrm>
        </p:spPr>
        <p:txBody>
          <a:bodyPr/>
          <a:lstStyle/>
          <a:p>
            <a:pPr algn="r"/>
            <a:r>
              <a:rPr lang="en-US"/>
              <a:t>— User Flow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14E670-A1C0-4981-8237-409D6AE8E465}"/>
              </a:ext>
            </a:extLst>
          </p:cNvPr>
          <p:cNvSpPr/>
          <p:nvPr/>
        </p:nvSpPr>
        <p:spPr>
          <a:xfrm>
            <a:off x="2522551" y="1170030"/>
            <a:ext cx="714689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NUNTIUS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FA814-0A0A-415F-B1CD-2310CB8063B8}"/>
              </a:ext>
            </a:extLst>
          </p:cNvPr>
          <p:cNvSpPr txBox="1"/>
          <p:nvPr/>
        </p:nvSpPr>
        <p:spPr>
          <a:xfrm>
            <a:off x="6036323" y="4358349"/>
            <a:ext cx="50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 by Group7     Daniel Hwang, David Li, Bryan Zhang </a:t>
            </a:r>
          </a:p>
        </p:txBody>
      </p:sp>
    </p:spTree>
    <p:extLst>
      <p:ext uri="{BB962C8B-B14F-4D97-AF65-F5344CB8AC3E}">
        <p14:creationId xmlns:p14="http://schemas.microsoft.com/office/powerpoint/2010/main" val="415708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61670F-8776-4D44-958D-7A81ADA8F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2" r="3739" b="9535"/>
          <a:stretch/>
        </p:blipFill>
        <p:spPr>
          <a:xfrm rot="16200000">
            <a:off x="4759830" y="-431019"/>
            <a:ext cx="6744990" cy="76070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13D6A6-390D-4731-BFB5-3C8C7695D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18" y="1095375"/>
            <a:ext cx="1704977" cy="1123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E97628-9C67-42FE-92CE-D0CBDE97F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93" y="556591"/>
            <a:ext cx="1218330" cy="5994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DD65FF-718D-4437-8A70-135B2453C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52" y="461667"/>
            <a:ext cx="1115718" cy="608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573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BE2C37-3D23-4BAF-AD1A-83C3AF631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4" y="723346"/>
            <a:ext cx="10907189" cy="55832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A8308-9929-4C68-BDA0-0570ED8D48D5}"/>
              </a:ext>
            </a:extLst>
          </p:cNvPr>
          <p:cNvSpPr/>
          <p:nvPr/>
        </p:nvSpPr>
        <p:spPr>
          <a:xfrm>
            <a:off x="4618894" y="723348"/>
            <a:ext cx="6910089" cy="383922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32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8A4FF1-083F-42B5-82F0-752D48CF0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69722" y="-962616"/>
            <a:ext cx="6606711" cy="8898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1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5F746-DC9C-4098-ABE8-444A28DE8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31533" y="-1007871"/>
            <a:ext cx="6767138" cy="8782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142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F41C5-BA3A-4AF8-8C27-E4ACF03B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4" y="895350"/>
            <a:ext cx="11259186" cy="48767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E451BB-0152-4BED-8C1F-D308E88EEAF5}"/>
              </a:ext>
            </a:extLst>
          </p:cNvPr>
          <p:cNvSpPr/>
          <p:nvPr/>
        </p:nvSpPr>
        <p:spPr>
          <a:xfrm>
            <a:off x="6276977" y="4410077"/>
            <a:ext cx="5687061" cy="19335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1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AFCC4-8987-434A-BDD8-99C738219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24480" y="-1002196"/>
            <a:ext cx="6752299" cy="8862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9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BA2DE-459C-4B70-90FA-B305975B2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4" y="904875"/>
            <a:ext cx="11479187" cy="4972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53A230-7768-4DED-B61F-E6223B28E557}"/>
              </a:ext>
            </a:extLst>
          </p:cNvPr>
          <p:cNvSpPr/>
          <p:nvPr/>
        </p:nvSpPr>
        <p:spPr>
          <a:xfrm>
            <a:off x="6496052" y="3067052"/>
            <a:ext cx="5427507" cy="325308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54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B9BDC-D215-4AF8-8BFE-8138370D7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6923" y="-1119652"/>
            <a:ext cx="6766891" cy="9006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53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EDDC7-C960-465F-BE00-BAAAFA18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741"/>
            <a:ext cx="12084614" cy="50548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54D13-9D4A-4B1D-89D8-45CB9A09B080}"/>
              </a:ext>
            </a:extLst>
          </p:cNvPr>
          <p:cNvSpPr/>
          <p:nvPr/>
        </p:nvSpPr>
        <p:spPr>
          <a:xfrm>
            <a:off x="7267575" y="542925"/>
            <a:ext cx="4857750" cy="58864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70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DB5BEB-F227-4D3B-B5E4-A89BD6D04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9"/>
          <a:stretch/>
        </p:blipFill>
        <p:spPr>
          <a:xfrm rot="16200000">
            <a:off x="3481532" y="-1200555"/>
            <a:ext cx="6501638" cy="925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7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4BFB-F3CC-4B61-87EB-70A73A18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305" y="1052102"/>
            <a:ext cx="5797654" cy="1467162"/>
          </a:xfrm>
        </p:spPr>
        <p:txBody>
          <a:bodyPr>
            <a:normAutofit/>
          </a:bodyPr>
          <a:lstStyle/>
          <a:p>
            <a:r>
              <a:rPr lang="en-CA" sz="6000">
                <a:latin typeface="Algerian" panose="04020705040A02060702" pitchFamily="82" charset="0"/>
              </a:rPr>
              <a:t>The </a:t>
            </a:r>
            <a:r>
              <a:rPr lang="en-CA" sz="6000" b="1">
                <a:solidFill>
                  <a:srgbClr val="0070C0"/>
                </a:solidFill>
                <a:latin typeface="Algerian" panose="04020705040A02060702" pitchFamily="82" charset="0"/>
              </a:rPr>
              <a:t>Problem—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7EE0A-2361-4304-A7ED-5EBE693D9885}"/>
              </a:ext>
            </a:extLst>
          </p:cNvPr>
          <p:cNvSpPr txBox="1"/>
          <p:nvPr/>
        </p:nvSpPr>
        <p:spPr>
          <a:xfrm>
            <a:off x="1482012" y="2792386"/>
            <a:ext cx="8010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>
                <a:solidFill>
                  <a:schemeClr val="bg2">
                    <a:lumMod val="50000"/>
                  </a:schemeClr>
                </a:solidFill>
              </a:rPr>
              <a:t>Issues in current Education System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F2A614-065E-41ED-9FB4-E2B1F1202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34" y="3654436"/>
            <a:ext cx="2394315" cy="2377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A3B83-DDFF-4768-97B1-7721F27B2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34" y="4267264"/>
            <a:ext cx="1138335" cy="1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6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844CAB-DD0D-4D09-A5A5-19E70F194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04572" y="-1472593"/>
            <a:ext cx="6731541" cy="9676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406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77828-39FC-4FF3-9316-285F709EB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481014"/>
            <a:ext cx="109061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83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F8A639-B87D-4968-8B9D-BD3A19C9BDAC}"/>
              </a:ext>
            </a:extLst>
          </p:cNvPr>
          <p:cNvSpPr txBox="1"/>
          <p:nvPr/>
        </p:nvSpPr>
        <p:spPr>
          <a:xfrm>
            <a:off x="927653" y="2878373"/>
            <a:ext cx="1033669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400"/>
              <a:t>UI development with HTML and CSS (for 3 features)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400"/>
              <a:t>Build feature 1. - messaging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400"/>
              <a:t>Build feature 2. - performance record communication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400"/>
              <a:t>Build feature 3. - group study platform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A6890-9553-4324-ABBF-E94FF3C205DA}"/>
              </a:ext>
            </a:extLst>
          </p:cNvPr>
          <p:cNvSpPr txBox="1"/>
          <p:nvPr/>
        </p:nvSpPr>
        <p:spPr>
          <a:xfrm>
            <a:off x="930303" y="763325"/>
            <a:ext cx="10400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Algerian" panose="04020705040A02060702" pitchFamily="82" charset="0"/>
              </a:rPr>
              <a:t>Planning for each sprint</a:t>
            </a:r>
          </a:p>
        </p:txBody>
      </p:sp>
    </p:spTree>
    <p:extLst>
      <p:ext uri="{BB962C8B-B14F-4D97-AF65-F5344CB8AC3E}">
        <p14:creationId xmlns:p14="http://schemas.microsoft.com/office/powerpoint/2010/main" val="428551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E5D907-A073-4E5D-BA20-378B134EEF7F}"/>
              </a:ext>
            </a:extLst>
          </p:cNvPr>
          <p:cNvSpPr/>
          <p:nvPr/>
        </p:nvSpPr>
        <p:spPr>
          <a:xfrm>
            <a:off x="4306076" y="3181741"/>
            <a:ext cx="4665306" cy="34099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877D7E-3F0A-472D-9A99-5C2AC4E47150}"/>
              </a:ext>
            </a:extLst>
          </p:cNvPr>
          <p:cNvGrpSpPr/>
          <p:nvPr/>
        </p:nvGrpSpPr>
        <p:grpSpPr>
          <a:xfrm>
            <a:off x="292786" y="261258"/>
            <a:ext cx="4587268" cy="3340447"/>
            <a:chOff x="447870" y="261257"/>
            <a:chExt cx="4814595" cy="33139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FABB05-518A-4892-846D-C90D38046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48" r="12346" b="42445"/>
            <a:stretch/>
          </p:blipFill>
          <p:spPr>
            <a:xfrm>
              <a:off x="447870" y="261257"/>
              <a:ext cx="1912775" cy="23979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3E5A91-1AEC-49C7-9B57-32808B209DEB}"/>
                </a:ext>
              </a:extLst>
            </p:cNvPr>
            <p:cNvSpPr txBox="1"/>
            <p:nvPr/>
          </p:nvSpPr>
          <p:spPr>
            <a:xfrm>
              <a:off x="2537926" y="644632"/>
              <a:ext cx="2724539" cy="1465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/>
                <a:t>Eric Smith </a:t>
              </a:r>
            </a:p>
            <a:p>
              <a:r>
                <a:rPr lang="en-CA"/>
                <a:t>Age: 37</a:t>
              </a:r>
            </a:p>
            <a:p>
              <a:r>
                <a:rPr lang="en-CA"/>
                <a:t>Details: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CA"/>
                <a:t>software developer,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CA"/>
                <a:t>parent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E750D8-28A0-440E-ACE4-E9D244C1B8C4}"/>
                </a:ext>
              </a:extLst>
            </p:cNvPr>
            <p:cNvSpPr txBox="1"/>
            <p:nvPr/>
          </p:nvSpPr>
          <p:spPr>
            <a:xfrm>
              <a:off x="447870" y="2659224"/>
              <a:ext cx="4488025" cy="916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/>
                <a:t>Goals: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/>
                <a:t>Track kids’ performance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/>
                <a:t>Collaborate with teacher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826706B-8EB9-4E99-8994-C0E11E71803E}"/>
              </a:ext>
            </a:extLst>
          </p:cNvPr>
          <p:cNvSpPr/>
          <p:nvPr/>
        </p:nvSpPr>
        <p:spPr>
          <a:xfrm>
            <a:off x="6523129" y="-1"/>
            <a:ext cx="5576595" cy="32789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56413D-27BF-4E71-BC35-A39FE3AD13B3}"/>
              </a:ext>
            </a:extLst>
          </p:cNvPr>
          <p:cNvGrpSpPr/>
          <p:nvPr/>
        </p:nvGrpSpPr>
        <p:grpSpPr>
          <a:xfrm>
            <a:off x="4072345" y="3289512"/>
            <a:ext cx="4385264" cy="3081583"/>
            <a:chOff x="4430564" y="3289510"/>
            <a:chExt cx="4385264" cy="308158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CDE7E2-14AA-964D-8046-8F2F094BE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0564" y="3289510"/>
              <a:ext cx="1961877" cy="197063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56B91-49C5-5D48-9D45-9E01A445AFA5}"/>
                </a:ext>
              </a:extLst>
            </p:cNvPr>
            <p:cNvSpPr txBox="1"/>
            <p:nvPr/>
          </p:nvSpPr>
          <p:spPr>
            <a:xfrm>
              <a:off x="6444157" y="3499289"/>
              <a:ext cx="23460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Mike Smith</a:t>
              </a:r>
            </a:p>
            <a:p>
              <a:r>
                <a:rPr lang="en-US"/>
                <a:t>Age: 12</a:t>
              </a:r>
            </a:p>
            <a:p>
              <a:r>
                <a:rPr lang="en-CA"/>
                <a:t>Details: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CA"/>
                <a:t>Student, Grade 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B6CFA5-2973-AC40-B7F4-7F277BAE4878}"/>
                </a:ext>
              </a:extLst>
            </p:cNvPr>
            <p:cNvSpPr txBox="1"/>
            <p:nvPr/>
          </p:nvSpPr>
          <p:spPr>
            <a:xfrm>
              <a:off x="4430564" y="5447763"/>
              <a:ext cx="43852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/>
                <a:t>Goals: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/>
                <a:t>Receive help on homework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Plan for tests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14CE521-E821-4BA1-9FD5-AB820708E240}"/>
              </a:ext>
            </a:extLst>
          </p:cNvPr>
          <p:cNvGrpSpPr/>
          <p:nvPr/>
        </p:nvGrpSpPr>
        <p:grpSpPr>
          <a:xfrm>
            <a:off x="6577850" y="70033"/>
            <a:ext cx="4984324" cy="2889982"/>
            <a:chOff x="6577850" y="70033"/>
            <a:chExt cx="4984324" cy="281567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DE11677-E0E8-9949-BF8B-1870E341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850" y="70033"/>
              <a:ext cx="1390838" cy="1969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43987A-AEB2-F149-A51B-B102B3FADF25}"/>
                </a:ext>
              </a:extLst>
            </p:cNvPr>
            <p:cNvSpPr txBox="1"/>
            <p:nvPr/>
          </p:nvSpPr>
          <p:spPr>
            <a:xfrm>
              <a:off x="8203842" y="261256"/>
              <a:ext cx="322416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John Williams</a:t>
              </a:r>
            </a:p>
            <a:p>
              <a:r>
                <a:rPr lang="en-US"/>
                <a:t>Age: 41</a:t>
              </a:r>
            </a:p>
            <a:p>
              <a:r>
                <a:rPr lang="en-US"/>
                <a:t>Details: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CA"/>
                <a:t>Elementary school teacher,</a:t>
              </a:r>
              <a:endParaRPr lang="en-US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/>
                <a:t>Married</a:t>
              </a:r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E52924-7543-AF49-B6CF-6FF3A4CADF1D}"/>
                </a:ext>
              </a:extLst>
            </p:cNvPr>
            <p:cNvSpPr txBox="1"/>
            <p:nvPr/>
          </p:nvSpPr>
          <p:spPr>
            <a:xfrm>
              <a:off x="6629566" y="1962381"/>
              <a:ext cx="49326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Goals: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Create active learning environment</a:t>
              </a:r>
              <a:endParaRPr lang="en-CA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/>
                <a:t>Invite parents to the education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02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D77726-7DA2-465D-B630-708AE4D1A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5" y="262010"/>
            <a:ext cx="9149862" cy="5130354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outerShdw blurRad="50800" dist="190500" dir="3000000" algn="ctr" rotWithShape="0">
              <a:schemeClr val="bg2">
                <a:lumMod val="50000"/>
                <a:alpha val="90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9BA3A-E749-489C-9ED1-E99B76FD4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03" y="842184"/>
            <a:ext cx="9149862" cy="5160901"/>
          </a:xfrm>
          <a:prstGeom prst="rect">
            <a:avLst/>
          </a:prstGeom>
          <a:ln w="22225">
            <a:solidFill>
              <a:schemeClr val="tx1"/>
            </a:solidFill>
          </a:ln>
          <a:effectLst>
            <a:outerShdw blurRad="50800" dist="190500" dir="3000000" algn="ctr" rotWithShape="0">
              <a:schemeClr val="bg2">
                <a:lumMod val="50000"/>
                <a:alpha val="90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B18C2-E04F-4F5E-8B54-EE099332D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41" y="1435090"/>
            <a:ext cx="9149862" cy="5148167"/>
          </a:xfrm>
          <a:prstGeom prst="rect">
            <a:avLst/>
          </a:prstGeom>
          <a:ln w="22225">
            <a:solidFill>
              <a:schemeClr val="tx1"/>
            </a:solidFill>
          </a:ln>
          <a:effectLst>
            <a:outerShdw blurRad="50800" dist="190500" dir="3000000" algn="ctr" rotWithShape="0">
              <a:schemeClr val="bg2">
                <a:lumMod val="50000"/>
                <a:alpha val="9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55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A879E1-2F98-4F07-884B-2DDB94BE4803}"/>
              </a:ext>
            </a:extLst>
          </p:cNvPr>
          <p:cNvSpPr txBox="1"/>
          <p:nvPr/>
        </p:nvSpPr>
        <p:spPr>
          <a:xfrm>
            <a:off x="669304" y="537328"/>
            <a:ext cx="489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latin typeface="Algerian" panose="04020705040A02060702" pitchFamily="82" charset="0"/>
              </a:rPr>
              <a:t>A GLANCE OF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087D5-D94D-4499-A175-122C7B66D75E}"/>
              </a:ext>
            </a:extLst>
          </p:cNvPr>
          <p:cNvSpPr txBox="1"/>
          <p:nvPr/>
        </p:nvSpPr>
        <p:spPr>
          <a:xfrm>
            <a:off x="3549194" y="1454071"/>
            <a:ext cx="1442300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Absence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EA080-7F51-4AA9-B0B9-FA5AECD80976}"/>
              </a:ext>
            </a:extLst>
          </p:cNvPr>
          <p:cNvSpPr txBox="1"/>
          <p:nvPr/>
        </p:nvSpPr>
        <p:spPr>
          <a:xfrm>
            <a:off x="6801442" y="1454070"/>
            <a:ext cx="1242765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Group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9C4C5-653E-4AC5-A355-717A03BAC3D7}"/>
              </a:ext>
            </a:extLst>
          </p:cNvPr>
          <p:cNvSpPr txBox="1"/>
          <p:nvPr/>
        </p:nvSpPr>
        <p:spPr>
          <a:xfrm>
            <a:off x="1927782" y="3172891"/>
            <a:ext cx="14423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Performance Record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75BAF-55A9-48CC-9515-D8F0E50CFA27}"/>
              </a:ext>
            </a:extLst>
          </p:cNvPr>
          <p:cNvSpPr txBox="1"/>
          <p:nvPr/>
        </p:nvSpPr>
        <p:spPr>
          <a:xfrm>
            <a:off x="8793639" y="3172892"/>
            <a:ext cx="16842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Massive Open Online Courses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79A5C-8982-4B40-9F1B-F69AA5918BB0}"/>
              </a:ext>
            </a:extLst>
          </p:cNvPr>
          <p:cNvSpPr txBox="1"/>
          <p:nvPr/>
        </p:nvSpPr>
        <p:spPr>
          <a:xfrm>
            <a:off x="3673313" y="5198084"/>
            <a:ext cx="14423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Events and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8847F-12E2-4DB0-9E94-0B8E51E55A06}"/>
              </a:ext>
            </a:extLst>
          </p:cNvPr>
          <p:cNvSpPr txBox="1"/>
          <p:nvPr/>
        </p:nvSpPr>
        <p:spPr>
          <a:xfrm>
            <a:off x="6801440" y="5198084"/>
            <a:ext cx="144230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/>
              <a:t>Messaging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6FB11F-35F2-475D-995F-90BE3D49A0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6" t="23792" r="28126" b="26384"/>
          <a:stretch/>
        </p:blipFill>
        <p:spPr>
          <a:xfrm>
            <a:off x="4964783" y="2637710"/>
            <a:ext cx="2262434" cy="17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1" animBg="1"/>
      <p:bldP spid="7" grpId="1" animBg="1"/>
      <p:bldP spid="8" grpId="1" animBg="1"/>
      <p:bldP spid="9" grpId="1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A879E1-2F98-4F07-884B-2DDB94BE4803}"/>
              </a:ext>
            </a:extLst>
          </p:cNvPr>
          <p:cNvSpPr txBox="1"/>
          <p:nvPr/>
        </p:nvSpPr>
        <p:spPr>
          <a:xfrm>
            <a:off x="669303" y="575036"/>
            <a:ext cx="7088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latin typeface="Algerian" panose="04020705040A02060702" pitchFamily="82" charset="0"/>
              </a:rPr>
              <a:t>User flow: methodology and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E4566-4A6F-4D0C-AC77-194C16498489}"/>
              </a:ext>
            </a:extLst>
          </p:cNvPr>
          <p:cNvSpPr txBox="1"/>
          <p:nvPr/>
        </p:nvSpPr>
        <p:spPr>
          <a:xfrm>
            <a:off x="952107" y="1630839"/>
            <a:ext cx="252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latin typeface="Aharoni" panose="02010803020104030203" pitchFamily="2" charset="-79"/>
                <a:cs typeface="Aharoni" panose="02010803020104030203" pitchFamily="2" charset="-79"/>
              </a:rPr>
              <a:t>User Flow 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9349F-0536-4B4A-94EC-392D21A57948}"/>
              </a:ext>
            </a:extLst>
          </p:cNvPr>
          <p:cNvSpPr txBox="1"/>
          <p:nvPr/>
        </p:nvSpPr>
        <p:spPr>
          <a:xfrm>
            <a:off x="4931789" y="1630839"/>
            <a:ext cx="252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latin typeface="Aharoni" panose="02010803020104030203" pitchFamily="2" charset="-79"/>
                <a:cs typeface="Aharoni" panose="02010803020104030203" pitchFamily="2" charset="-79"/>
              </a:rPr>
              <a:t>Prototyping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CDEEF-B208-43A6-A27E-4E72C1AF4C1A}"/>
              </a:ext>
            </a:extLst>
          </p:cNvPr>
          <p:cNvSpPr txBox="1"/>
          <p:nvPr/>
        </p:nvSpPr>
        <p:spPr>
          <a:xfrm>
            <a:off x="8713507" y="1630839"/>
            <a:ext cx="239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latin typeface="Aharoni" panose="02010803020104030203" pitchFamily="2" charset="-79"/>
                <a:cs typeface="Aharoni" panose="02010803020104030203" pitchFamily="2" charset="-79"/>
              </a:rPr>
              <a:t>User Testing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D3E9DC9-B906-49D4-925C-C90F528CACA4}"/>
              </a:ext>
            </a:extLst>
          </p:cNvPr>
          <p:cNvSpPr/>
          <p:nvPr/>
        </p:nvSpPr>
        <p:spPr>
          <a:xfrm>
            <a:off x="3497347" y="1706252"/>
            <a:ext cx="1216057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DA076B-CA1E-4685-9DD0-189D6B188AD5}"/>
              </a:ext>
            </a:extLst>
          </p:cNvPr>
          <p:cNvSpPr/>
          <p:nvPr/>
        </p:nvSpPr>
        <p:spPr>
          <a:xfrm>
            <a:off x="7147091" y="1706252"/>
            <a:ext cx="1216057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23DD93-1956-4793-8549-0B274452A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3" y="2540490"/>
            <a:ext cx="2595402" cy="32286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F57A9F-E323-47C1-855B-50B0CDBDA6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2" t="-964" r="20670" b="6392"/>
          <a:stretch/>
        </p:blipFill>
        <p:spPr>
          <a:xfrm>
            <a:off x="4103897" y="2563530"/>
            <a:ext cx="3420265" cy="2986221"/>
          </a:xfrm>
          <a:prstGeom prst="rect">
            <a:avLst/>
          </a:prstGeom>
        </p:spPr>
      </p:pic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07C5C6A3-C329-4E96-9F73-81FE5FF336DB}"/>
              </a:ext>
            </a:extLst>
          </p:cNvPr>
          <p:cNvSpPr/>
          <p:nvPr/>
        </p:nvSpPr>
        <p:spPr>
          <a:xfrm>
            <a:off x="8355636" y="2759912"/>
            <a:ext cx="3437296" cy="2639257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B64B2D-254A-4E55-A4E6-67F26BE74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710" y="2911744"/>
            <a:ext cx="3326091" cy="22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77828-39FC-4FF3-9316-285F709EB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481014"/>
            <a:ext cx="109061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4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75148-CCBB-4352-A45C-291884438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34" y="643468"/>
            <a:ext cx="6469135" cy="55710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69F44C-56E3-44FC-9CC6-21A91BAD4618}"/>
              </a:ext>
            </a:extLst>
          </p:cNvPr>
          <p:cNvSpPr/>
          <p:nvPr/>
        </p:nvSpPr>
        <p:spPr>
          <a:xfrm>
            <a:off x="5106187" y="518477"/>
            <a:ext cx="1979629" cy="604258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B682C-46C0-4FC6-BF94-92D254B74F1B}"/>
              </a:ext>
            </a:extLst>
          </p:cNvPr>
          <p:cNvSpPr/>
          <p:nvPr/>
        </p:nvSpPr>
        <p:spPr>
          <a:xfrm>
            <a:off x="7605861" y="518477"/>
            <a:ext cx="1979629" cy="604258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A071EA-885E-4CE8-B6CD-F5890D822AF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</p:spTree>
    <p:extLst>
      <p:ext uri="{BB962C8B-B14F-4D97-AF65-F5344CB8AC3E}">
        <p14:creationId xmlns:p14="http://schemas.microsoft.com/office/powerpoint/2010/main" val="456971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DDA0A-1E0E-4DA7-BB65-73D9BFE390B0}"/>
              </a:ext>
            </a:extLst>
          </p:cNvPr>
          <p:cNvSpPr/>
          <p:nvPr/>
        </p:nvSpPr>
        <p:spPr>
          <a:xfrm>
            <a:off x="1" y="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User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8C4DF-7B38-4581-8211-D898F722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01309" y="-1021004"/>
            <a:ext cx="6596472" cy="88798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27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273</Words>
  <Application>Microsoft Office PowerPoint</Application>
  <PresentationFormat>Widescreen</PresentationFormat>
  <Paragraphs>78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Aharoni</vt:lpstr>
      <vt:lpstr>Algerian</vt:lpstr>
      <vt:lpstr>Arial</vt:lpstr>
      <vt:lpstr>Calibri</vt:lpstr>
      <vt:lpstr>Calibri Light</vt:lpstr>
      <vt:lpstr>Office Theme</vt:lpstr>
      <vt:lpstr>PowerPoint Presentation</vt:lpstr>
      <vt:lpstr>The Problem—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Bryan Zhang</dc:creator>
  <cp:lastModifiedBy>Lin Bryan Zhang</cp:lastModifiedBy>
  <cp:revision>1</cp:revision>
  <dcterms:created xsi:type="dcterms:W3CDTF">2018-11-04T07:49:10Z</dcterms:created>
  <dcterms:modified xsi:type="dcterms:W3CDTF">2018-11-06T08:41:34Z</dcterms:modified>
</cp:coreProperties>
</file>